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50D-A34E-486E-B7D1-33E8BCB967D5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117-E73B-4E87-B21D-4522E48C3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50D-A34E-486E-B7D1-33E8BCB967D5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117-E73B-4E87-B21D-4522E48C3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50D-A34E-486E-B7D1-33E8BCB967D5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117-E73B-4E87-B21D-4522E48C3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50D-A34E-486E-B7D1-33E8BCB967D5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117-E73B-4E87-B21D-4522E48C3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50D-A34E-486E-B7D1-33E8BCB967D5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117-E73B-4E87-B21D-4522E48C3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50D-A34E-486E-B7D1-33E8BCB967D5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117-E73B-4E87-B21D-4522E48C3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50D-A34E-486E-B7D1-33E8BCB967D5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117-E73B-4E87-B21D-4522E48C3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50D-A34E-486E-B7D1-33E8BCB967D5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117-E73B-4E87-B21D-4522E48C3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50D-A34E-486E-B7D1-33E8BCB967D5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117-E73B-4E87-B21D-4522E48C3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50D-A34E-486E-B7D1-33E8BCB967D5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117-E73B-4E87-B21D-4522E48C3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2450D-A34E-486E-B7D1-33E8BCB967D5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D117-E73B-4E87-B21D-4522E48C3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2450D-A34E-486E-B7D1-33E8BCB967D5}" type="datetimeFigureOut">
              <a:rPr lang="ru-RU" smtClean="0"/>
              <a:t>15.07.2015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D117-E73B-4E87-B21D-4522E48C35F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571744"/>
            <a:ext cx="8643998" cy="3857652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Легализация </a:t>
            </a:r>
            <a:r>
              <a:rPr lang="ru-RU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выплаты заработной платы, официальное оформление трудовых отношений, между работодателями и наемными работниками - важное направление совместной 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работы. </a:t>
            </a:r>
            <a:r>
              <a:rPr lang="ru-RU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Зарплата в конвертах, как часть теневой экономики, крепко вошла в нашу жизнь и сегодня создает множество проблем, как для конкретного человека, так и для общества в целом. 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секрет, что на сегодняшний день именно выплата работодателями своим работникам заработной платы в "конверте", то есть так называемой "серой", "теневой" зарплаты является  одним из   распространенных нарушений законодательства в налоговой сфере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К получению зарплаты в «конверте» нельзя относиться легкомысленно. «Теневые» выплаты приводят к социальной незащищенности граждан.  </a:t>
            </a:r>
          </a:p>
        </p:txBody>
      </p:sp>
      <p:pic>
        <p:nvPicPr>
          <p:cNvPr id="1026" name="Picture 2" descr="C:\Documents and Settings\1\Рабочий стол\легал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4544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1\Рабочий стол\легал\dengi-v-konverte.jpg"/>
          <p:cNvPicPr>
            <a:picLocks noChangeAspect="1" noChangeArrowheads="1"/>
          </p:cNvPicPr>
          <p:nvPr/>
        </p:nvPicPr>
        <p:blipFill>
          <a:blip r:embed="rId2">
            <a:lum bright="30000" contrast="-30000"/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0364" y="214290"/>
            <a:ext cx="6000792" cy="650085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Хотелось 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 напомнить работникам, к каким последствиям приводит получение "серой", заработной платы. </a:t>
            </a:r>
            <a: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    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Во-первых</a:t>
            </a:r>
            <a: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sz="3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подвергаете </a:t>
            </a:r>
            <a:r>
              <a:rPr lang="ru-RU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себя риску </a:t>
            </a:r>
            <a: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быть привлеченным к ответственности вместе с работодателем, так как с </a:t>
            </a:r>
            <a:r>
              <a:rPr lang="ru-RU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Вашего </a:t>
            </a:r>
            <a: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согласия или помощи последний не осуществляет необходимые платежи в бюджет и внебюджетные фонды.  </a:t>
            </a:r>
            <a:b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    </a:t>
            </a:r>
            <a:r>
              <a:rPr lang="ru-RU" sz="3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Во-вторых</a:t>
            </a:r>
            <a: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sz="3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теряете </a:t>
            </a:r>
            <a:r>
              <a:rPr lang="ru-RU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трудовой стаж </a:t>
            </a:r>
            <a: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начислении пенсии за весь период времени, в котором работали без заключения трудового договора, а при наличии трудового договора </a:t>
            </a:r>
            <a:r>
              <a:rPr lang="ru-RU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получаете пенсию, </a:t>
            </a:r>
            <a: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рассчитанную исходя только из официально полученной зарплаты.  </a:t>
            </a:r>
            <a:b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В-третьих</a:t>
            </a:r>
            <a: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 </a:t>
            </a:r>
            <a:r>
              <a:rPr lang="ru-RU" sz="3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лишаетесь  </a:t>
            </a:r>
            <a:r>
              <a:rPr lang="ru-RU" sz="3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всех социальных гарантий</a:t>
            </a:r>
            <a: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(права на оплату больничного листа, на пособие по беременности и родам, на охрану труда, в том числе возмещения ущерба в случае трудового увечья, всех доплат, предусмотренных трудовым законодательством: за работу в ночное время и вечернее время, за сверхурочные работы, работу в праздничные дни и пр</a:t>
            </a:r>
            <a:r>
              <a:rPr lang="ru-RU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b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Этот </a:t>
            </a:r>
            <a: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перечень потерь для работника, получающего "серую" зарплату, можно продолжать и продолжать. В частности, он не получит кредит в банке, так как не может подтвердить свою кредитоспособность. Подчас сиюминутная выгода может привести к очень тяжелым последствиям. </a:t>
            </a:r>
            <a:br>
              <a:rPr lang="ru-RU" sz="3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Documents and Settings\1\Рабочий стол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31455"/>
          </a:xfrm>
          <a:prstGeom prst="rect">
            <a:avLst/>
          </a:prstGeom>
          <a:noFill/>
        </p:spPr>
      </p:pic>
      <p:pic>
        <p:nvPicPr>
          <p:cNvPr id="3075" name="Picture 3" descr="C:\Documents and Settings\1\Рабочий стол\лега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571744"/>
            <a:ext cx="4071934" cy="309032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0" y="142852"/>
            <a:ext cx="8929718" cy="264320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оставайтесь в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стороне!!!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Потому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что идет речь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Ваших правах.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соответствии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действующим законодательством Вам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предоставлено право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получать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от страхователя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(работодателя) подтверждение об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уплате страховых взносов,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также требовать их уплаты,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том числе в судебном порядке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074" name="Picture 2" descr="C:\Documents and Settings\1\Рабочий стол\легал\133966553455363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857496"/>
            <a:ext cx="4357718" cy="32593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1\Рабочий стол\легал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900"/>
            <a:ext cx="9138250" cy="700090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" y="214313"/>
            <a:ext cx="3357554" cy="4786323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cs typeface="Times New Roman" pitchFamily="18" charset="0"/>
              </a:rPr>
              <a:t>С  </a:t>
            </a:r>
            <a:r>
              <a:rPr lang="ru-RU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cs typeface="Times New Roman" pitchFamily="18" charset="0"/>
              </a:rPr>
              <a:t>целью борьбы  с </a:t>
            </a:r>
            <a:r>
              <a:rPr lang="ru-RU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cs typeface="Times New Roman" pitchFamily="18" charset="0"/>
              </a:rPr>
              <a:t>выплатами "теневых</a:t>
            </a:r>
            <a:r>
              <a:rPr lang="ru-RU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cs typeface="Times New Roman" pitchFamily="18" charset="0"/>
              </a:rPr>
              <a:t>" зарплат </a:t>
            </a:r>
            <a:r>
              <a:rPr lang="ru-RU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cs typeface="Times New Roman" pitchFamily="18" charset="0"/>
              </a:rPr>
              <a:t>организована</a:t>
            </a:r>
            <a:r>
              <a:rPr lang="ru-RU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cs typeface="Times New Roman" pitchFamily="18" charset="0"/>
              </a:rPr>
              <a:t> </a:t>
            </a:r>
            <a:endParaRPr lang="ru-RU" sz="3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j-lt"/>
              <a:cs typeface="Times New Roman" pitchFamily="18" charset="0"/>
            </a:endParaRPr>
          </a:p>
          <a:p>
            <a:pPr algn="ctr">
              <a:buNone/>
            </a:pPr>
            <a:r>
              <a:rPr lang="ru-RU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cs typeface="Times New Roman" pitchFamily="18" charset="0"/>
              </a:rPr>
              <a:t> линия </a:t>
            </a:r>
            <a:r>
              <a:rPr lang="ru-RU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cs typeface="Times New Roman" pitchFamily="18" charset="0"/>
              </a:rPr>
              <a:t>по </a:t>
            </a:r>
            <a:r>
              <a:rPr lang="ru-RU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cs typeface="Times New Roman" pitchFamily="18" charset="0"/>
              </a:rPr>
              <a:t>которой </a:t>
            </a:r>
            <a:r>
              <a:rPr lang="ru-RU" sz="3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cs typeface="Times New Roman" pitchFamily="18" charset="0"/>
              </a:rPr>
              <a:t>граждане могут сообщать о нарушениях, связанных и с выплатой заработной платы. 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</a:rPr>
              <a:t/>
            </a:r>
            <a:b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</a:rPr>
            </a:b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</a:rPr>
              <a:t>     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00562" y="1571612"/>
            <a:ext cx="45005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      Если </a:t>
            </a:r>
            <a:r>
              <a:rPr lang="ru-RU" dirty="0"/>
              <a:t>вы столкнулись или Вам известны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факты</a:t>
            </a:r>
            <a:r>
              <a:rPr lang="ru-RU" dirty="0"/>
              <a:t> выплаты неофициальной «теневой» заработной платы, отсутствия официального оформления трудовых отношений </a:t>
            </a:r>
            <a:r>
              <a:rPr lang="ru-RU" dirty="0" smtClean="0"/>
              <a:t>работодателями</a:t>
            </a:r>
            <a:r>
              <a:rPr lang="ru-RU" dirty="0"/>
              <a:t>, осуществляющими свою деятельность на </a:t>
            </a:r>
            <a:r>
              <a:rPr lang="ru-RU" dirty="0" smtClean="0"/>
              <a:t>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территории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Новоспасского</a:t>
            </a:r>
            <a:r>
              <a:rPr lang="ru-RU" dirty="0"/>
              <a:t> района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                            просим Вас </a:t>
            </a:r>
            <a:r>
              <a:rPr lang="ru-RU" dirty="0"/>
              <a:t>обращаться 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в администрацию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МО «Новоспасский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район» </a:t>
            </a:r>
          </a:p>
          <a:p>
            <a:r>
              <a:rPr lang="ru-RU" dirty="0" smtClean="0"/>
              <a:t>                                                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по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телефону 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«горячей линии»  	                      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2-16-55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36</Words>
  <Application>Microsoft Office PowerPoint</Application>
  <PresentationFormat>Экран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13</cp:revision>
  <dcterms:created xsi:type="dcterms:W3CDTF">2015-07-15T05:14:51Z</dcterms:created>
  <dcterms:modified xsi:type="dcterms:W3CDTF">2015-07-15T07:12:27Z</dcterms:modified>
</cp:coreProperties>
</file>